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458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7C5"/>
    <a:srgbClr val="72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F4D15-4A76-4245-8807-EE110EB35E17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0277D-2E62-4088-B10F-96A9B14541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0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dot pattern on a black background&#10;&#10;AI-generated content may be incorrect.">
            <a:extLst>
              <a:ext uri="{FF2B5EF4-FFF2-40B4-BE49-F238E27FC236}">
                <a16:creationId xmlns:a16="http://schemas.microsoft.com/office/drawing/2014/main" id="{8E37ED6A-DCC7-5254-3197-93017BFF3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r="24566" b="8956"/>
          <a:stretch/>
        </p:blipFill>
        <p:spPr>
          <a:xfrm rot="162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D05DE1-3C2F-0C56-E14B-C8D1CA805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0C873-E76D-38E1-3918-7130B491A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0EB89-50B3-327E-35F3-995E2100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85915-B5A7-992A-9263-9FDE4E29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91BA4-442F-B7E1-4215-FAE0637C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  <p:pic>
        <p:nvPicPr>
          <p:cNvPr id="8" name="Picture 7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94456D90-F774-0C86-6222-AA14A6990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90" y="261568"/>
            <a:ext cx="1318885" cy="4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C64C-E80D-61F6-567B-38E43947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54335-1861-A6A5-67F2-568FC4A58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7AF11-8F76-2610-91B4-496B60115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9C35E-E15D-822E-672F-593F68FA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49AD-0E50-ADAE-6BD6-7828FE29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35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D14A3D-6FAD-9BBE-E534-F24BAB6E8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1574" y="834887"/>
            <a:ext cx="2628900" cy="53420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3B22F-C02E-1A23-8E07-4840B320A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581400" y="834887"/>
            <a:ext cx="7734300" cy="53420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119C2-A020-E717-8F72-E8FCBF8E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B2D40-C537-6496-7D3B-928023AE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07A9-5C11-6C67-C751-D22D818E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34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A31F-619E-E294-5788-3FEA6A83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BA238-BE03-41E9-E534-FF9F4B0B6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C242-5486-B033-CE21-925FFE86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347E-37B8-47EB-1CDA-F8541E6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654A1-CDD5-AE9F-29B2-BF5C058D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8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DA9C-D7F0-4993-D745-EA653331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09AA-8C8B-E36C-D32B-EA83AB742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990-9441-45B4-01FA-38BA66D4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18D84-CD66-56A0-6BDD-AB3E6EC7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C719-94DB-F46E-B7AF-A7EA1985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601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DF69-53C0-435C-1D69-B081B2B92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6988-CF2B-D3C0-219C-FCDCF90EB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3FF15-FAE6-5E7E-B9DD-EE4B48992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25F71-099E-FD9F-A6BC-B313FB7E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3FF47-91C1-9209-98D9-66E72568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C8C3C-FDE8-110C-8322-035C9047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62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C3F5-EB62-E3CB-981B-91513484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B854D-9354-F527-62C4-F8CE57C76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9757B-23EE-3E0A-F539-0D0449343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775A5-4752-EE4E-06D1-B4E8B7888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17B47-87F4-3615-318C-249379C9E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18EB2-89BA-CC0A-AA69-CB8DCA64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0FA89-DB9F-5E08-D495-F6AF966C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00C52-0B8A-317A-875E-CB74B055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7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66C6-78CE-369B-1E4E-2DDDEC1E5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AAD37-1F40-F925-21FC-46CBB81B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5F8CE-4A37-245C-D48E-74644441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8655-1E20-3F0F-E3B5-A80D58E8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8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0F1D-AF13-8EA2-2563-0072B1A2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D9FFF-7F0B-FD3E-F506-72C7A9B8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0DC6A-9A1E-09A2-69E1-463AEFC0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09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51B4-6B3D-55DF-173C-1B73CB59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A3389-D0AC-7F77-EF2C-A3C1DB30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B0D11-11F2-531A-B83E-3A9BA21F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A391F-E8A0-C545-4119-8D1A28C6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1E8E4-A181-CF0E-3947-1FD2A8DF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5183B-8371-DFEE-A40C-0307AB5B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94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0010F-38C7-29E6-8CA9-8C80DC51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025CC-B8CB-1AE1-F4A2-1FC1EBFF7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CE610-068B-DA1E-2C41-C8112FAD8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8BE26-F7DE-D435-6823-F975B62E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5B456-3BAC-292E-C730-5563A292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8DCE2-E762-42E8-3AF0-2EED0BA9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27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dot pattern on a black background&#10;&#10;AI-generated content may be incorrect.">
            <a:extLst>
              <a:ext uri="{FF2B5EF4-FFF2-40B4-BE49-F238E27FC236}">
                <a16:creationId xmlns:a16="http://schemas.microsoft.com/office/drawing/2014/main" id="{A5C99249-F916-A3CC-5E49-C406FF1363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8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22" r="24566" b="8956"/>
          <a:stretch/>
        </p:blipFill>
        <p:spPr>
          <a:xfrm rot="162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AA24-2858-CEAC-0164-55E125D9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972"/>
            <a:ext cx="10515600" cy="768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37AFF-5301-8736-72C1-AEE6D9C77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2CC6-EA58-18EC-E93B-14D4F2D2D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DD0821-DE5A-475A-96B2-CCB8148FB23F}" type="datetimeFigureOut">
              <a:rPr lang="es-ES" smtClean="0"/>
              <a:t>14/04/2025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E842-98DE-D2D4-AB37-BCAEB896F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 dirty="0"/>
              <a:t>Formación IA: Casos prácticos con foco en oncología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F60B-1D80-7532-7CFD-7B7E89B15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57D9A-1699-4767-A6D1-A3FADE4D8B15}" type="slidenum">
              <a:rPr lang="es-ES" smtClean="0"/>
              <a:t>‹#›</a:t>
            </a:fld>
            <a:endParaRPr lang="es-ES"/>
          </a:p>
        </p:txBody>
      </p:sp>
      <p:pic>
        <p:nvPicPr>
          <p:cNvPr id="10" name="Picture 9" descr="A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853F75D3-8698-6B33-4E89-17A230F6BEE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7" y="228600"/>
            <a:ext cx="2112385" cy="464771"/>
          </a:xfrm>
          <a:prstGeom prst="rect">
            <a:avLst/>
          </a:prstGeom>
        </p:spPr>
      </p:pic>
      <p:pic>
        <p:nvPicPr>
          <p:cNvPr id="14" name="Picture 1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A7E3887-6CD1-CE10-BDDA-7AD350FBD29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5" y="315911"/>
            <a:ext cx="1921672" cy="343791"/>
          </a:xfrm>
          <a:prstGeom prst="rect">
            <a:avLst/>
          </a:prstGeom>
        </p:spPr>
      </p:pic>
      <p:pic>
        <p:nvPicPr>
          <p:cNvPr id="11" name="Picture 10" descr="A white square with black text&#10;&#10;AI-generated content may be incorrect.">
            <a:extLst>
              <a:ext uri="{FF2B5EF4-FFF2-40B4-BE49-F238E27FC236}">
                <a16:creationId xmlns:a16="http://schemas.microsoft.com/office/drawing/2014/main" id="{B2155D7C-4505-4E74-E1BB-5441599D0FC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090" y="261568"/>
            <a:ext cx="1318885" cy="4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00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9B3E88B-2525-5F11-5ED6-9F1E872C5D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3" progId="TCLayout.ActiveDocument.1">
                  <p:embed/>
                </p:oleObj>
              </mc:Choice>
              <mc:Fallback>
                <p:oleObj name="think-cell Slide" r:id="rId4" imgW="404" imgH="40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B3E88B-2525-5F11-5ED6-9F1E872C5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52">
            <a:extLst>
              <a:ext uri="{FF2B5EF4-FFF2-40B4-BE49-F238E27FC236}">
                <a16:creationId xmlns:a16="http://schemas.microsoft.com/office/drawing/2014/main" id="{48AC36FF-BA7C-4440-8586-CF4E8150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1008451"/>
            <a:ext cx="11328412" cy="768263"/>
          </a:xfrm>
        </p:spPr>
        <p:txBody>
          <a:bodyPr vert="horz"/>
          <a:lstStyle/>
          <a:p>
            <a:r>
              <a:rPr lang="es-ES" sz="2400" dirty="0"/>
              <a:t>Título del caso de uso de inteligencia artificial </a:t>
            </a:r>
            <a:r>
              <a:rPr lang="es-ES" sz="2400" b="0" dirty="0"/>
              <a:t>(generativa, procesamiento de lenguaje natural, modelo predictivo, identificación de pacientes…)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id="{2692EDDA-3343-4CBF-926D-DC56D7808106}"/>
              </a:ext>
            </a:extLst>
          </p:cNvPr>
          <p:cNvSpPr txBox="1">
            <a:spLocks/>
          </p:cNvSpPr>
          <p:nvPr/>
        </p:nvSpPr>
        <p:spPr>
          <a:xfrm>
            <a:off x="424869" y="4160543"/>
            <a:ext cx="5109494" cy="301621"/>
          </a:xfrm>
          <a:prstGeom prst="rect">
            <a:avLst/>
          </a:prstGeom>
          <a:noFill/>
        </p:spPr>
        <p:txBody>
          <a:bodyPr wrap="square" tIns="27432" bIns="27432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000" b="0" i="0" kern="1200">
                <a:solidFill>
                  <a:schemeClr val="tx2"/>
                </a:solidFill>
                <a:latin typeface="+mj-lt"/>
                <a:ea typeface="ＭＳ Ｐゴシック" charset="-128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72D3E3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Resultados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4178DFC-6BE5-49F4-926C-1BF890DC5911}"/>
              </a:ext>
            </a:extLst>
          </p:cNvPr>
          <p:cNvCxnSpPr>
            <a:cxnSpLocks/>
          </p:cNvCxnSpPr>
          <p:nvPr/>
        </p:nvCxnSpPr>
        <p:spPr>
          <a:xfrm>
            <a:off x="424870" y="4561970"/>
            <a:ext cx="11259130" cy="0"/>
          </a:xfrm>
          <a:prstGeom prst="line">
            <a:avLst/>
          </a:prstGeom>
          <a:ln w="76200" cap="rnd">
            <a:solidFill>
              <a:srgbClr val="72D3E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A196760-7E6D-4406-5BBD-BC056796CEAD}"/>
              </a:ext>
            </a:extLst>
          </p:cNvPr>
          <p:cNvSpPr txBox="1">
            <a:spLocks/>
          </p:cNvSpPr>
          <p:nvPr/>
        </p:nvSpPr>
        <p:spPr>
          <a:xfrm>
            <a:off x="6185450" y="1885077"/>
            <a:ext cx="5486400" cy="301621"/>
          </a:xfrm>
          <a:prstGeom prst="rect">
            <a:avLst/>
          </a:prstGeom>
          <a:noFill/>
        </p:spPr>
        <p:txBody>
          <a:bodyPr wrap="square" tIns="27432" bIns="27432">
            <a:spAutoFit/>
          </a:bodyPr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000" b="0" i="0" kern="1200">
                <a:solidFill>
                  <a:schemeClr val="tx2"/>
                </a:solidFill>
                <a:latin typeface="+mj-lt"/>
                <a:ea typeface="ＭＳ Ｐゴシック" charset="-128"/>
                <a:cs typeface="+mn-cs"/>
              </a:defRPr>
            </a:lvl1pPr>
            <a:lvl2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3pPr>
            <a:lvl4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1600" b="0" i="1" kern="1200">
                <a:solidFill>
                  <a:schemeClr val="accent6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ＭＳ Ｐゴシック" charset="-128"/>
                <a:cs typeface="+mn-cs"/>
              </a:rPr>
              <a:t>Metodología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57D2EB-1A4C-DCDE-E35F-DAF2EA43AD8D}"/>
              </a:ext>
            </a:extLst>
          </p:cNvPr>
          <p:cNvCxnSpPr>
            <a:cxnSpLocks/>
          </p:cNvCxnSpPr>
          <p:nvPr/>
        </p:nvCxnSpPr>
        <p:spPr>
          <a:xfrm>
            <a:off x="6209705" y="2285013"/>
            <a:ext cx="5486400" cy="0"/>
          </a:xfrm>
          <a:prstGeom prst="line">
            <a:avLst/>
          </a:prstGeom>
          <a:ln w="762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31D68F1-11F1-D90F-E77A-3DF6A1855023}"/>
              </a:ext>
            </a:extLst>
          </p:cNvPr>
          <p:cNvSpPr txBox="1">
            <a:spLocks/>
          </p:cNvSpPr>
          <p:nvPr/>
        </p:nvSpPr>
        <p:spPr>
          <a:xfrm>
            <a:off x="424868" y="1911203"/>
            <a:ext cx="5486400" cy="33458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dirty="0">
                <a:ln>
                  <a:noFill/>
                </a:ln>
                <a:solidFill>
                  <a:srgbClr val="0A87C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Situación y objetivo del caso de uso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0D3744-965F-014B-4842-368F78E28CF1}"/>
              </a:ext>
            </a:extLst>
          </p:cNvPr>
          <p:cNvCxnSpPr/>
          <p:nvPr/>
        </p:nvCxnSpPr>
        <p:spPr>
          <a:xfrm>
            <a:off x="424870" y="2288495"/>
            <a:ext cx="5486400" cy="0"/>
          </a:xfrm>
          <a:prstGeom prst="line">
            <a:avLst/>
          </a:prstGeom>
          <a:ln w="76200" cap="rnd">
            <a:solidFill>
              <a:srgbClr val="0A87C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682301-279F-BB02-C145-0B8049C13FD8}"/>
              </a:ext>
            </a:extLst>
          </p:cNvPr>
          <p:cNvSpPr txBox="1">
            <a:spLocks/>
          </p:cNvSpPr>
          <p:nvPr/>
        </p:nvSpPr>
        <p:spPr>
          <a:xfrm>
            <a:off x="6185450" y="2427888"/>
            <a:ext cx="5486400" cy="173265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230188" indent="-230188" fontAlgn="base"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tabLst>
                <a:tab pos="4283075" algn="l"/>
              </a:tabLst>
              <a:defRPr sz="1400">
                <a:solidFill>
                  <a:srgbClr val="414343"/>
                </a:solidFill>
                <a:ea typeface="Noto Sans" panose="020B0502040504020204" pitchFamily="34"/>
                <a:cs typeface="Noto Sans" panose="020B0502040504020204" pitchFamily="34"/>
              </a:defRPr>
            </a:lvl1pPr>
            <a:lvl2pPr indent="-23495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>
                <a:solidFill>
                  <a:srgbClr val="414343"/>
                </a:solidFill>
                <a:ea typeface="ＭＳ Ｐゴシック" charset="-128"/>
              </a:defRPr>
            </a:lvl2pPr>
            <a:lvl3pPr marL="679450" indent="-22225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414343"/>
                </a:solidFill>
                <a:ea typeface="ＭＳ Ｐゴシック" charset="-128"/>
              </a:defRPr>
            </a:lvl3pPr>
            <a:lvl4pPr marL="914400" indent="-234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414343"/>
                </a:solidFill>
                <a:ea typeface="ＭＳ Ｐゴシック" charset="-128"/>
              </a:defRPr>
            </a:lvl4pPr>
            <a:lvl5pPr marL="1144588" indent="-2222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414343"/>
                </a:solidFill>
                <a:ea typeface="ＭＳ Ｐゴシック" charset="-128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ES" sz="1200" dirty="0">
                <a:solidFill>
                  <a:schemeClr val="tx1"/>
                </a:solidFill>
              </a:rPr>
              <a:t>Explicar brevemente los datos con los que se construyó el caso de uso y la metodología de IA aplicada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49FBC58-4EC2-1475-CA2E-7E970AB7AC27}"/>
              </a:ext>
            </a:extLst>
          </p:cNvPr>
          <p:cNvSpPr txBox="1">
            <a:spLocks/>
          </p:cNvSpPr>
          <p:nvPr/>
        </p:nvSpPr>
        <p:spPr>
          <a:xfrm>
            <a:off x="424868" y="2402381"/>
            <a:ext cx="5486400" cy="1715452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2pPr>
            <a:lvl3pPr marL="679450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34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4pPr>
            <a:lvl5pPr marL="1144588" indent="-2222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14343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tabLst>
                <a:tab pos="4283075" algn="l"/>
              </a:tabLst>
            </a:pPr>
            <a:r>
              <a:rPr lang="es-ES" sz="1200" dirty="0">
                <a:solidFill>
                  <a:schemeClr val="tx1"/>
                </a:solidFill>
                <a:ea typeface="Noto Sans" panose="020B0502040504020204" pitchFamily="34"/>
                <a:cs typeface="Noto Sans" panose="020B0502040504020204" pitchFamily="34"/>
              </a:rPr>
              <a:t>Explicar brevemente el por qué se desarrolló el caso de uso y qué objetivo se perseguía.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6AC238-1935-05E5-2CCB-55B4EE65970C}"/>
              </a:ext>
            </a:extLst>
          </p:cNvPr>
          <p:cNvSpPr txBox="1">
            <a:spLocks/>
          </p:cNvSpPr>
          <p:nvPr/>
        </p:nvSpPr>
        <p:spPr>
          <a:xfrm>
            <a:off x="563512" y="4715036"/>
            <a:ext cx="5409816" cy="358716"/>
          </a:xfrm>
          <a:prstGeom prst="rect">
            <a:avLst/>
          </a:prstGeom>
        </p:spPr>
        <p:txBody>
          <a:bodyPr>
            <a:normAutofit fontScale="92500"/>
          </a:bodyPr>
          <a:lstStyle>
            <a:defPPr>
              <a:defRPr lang="en-US"/>
            </a:defPPr>
            <a:lvl1pPr marL="230188" indent="-230188" fontAlgn="base">
              <a:spcBef>
                <a:spcPct val="20000"/>
              </a:spcBef>
              <a:spcAft>
                <a:spcPts val="300"/>
              </a:spcAft>
              <a:buFont typeface="Arial" charset="0"/>
              <a:buChar char="•"/>
              <a:tabLst>
                <a:tab pos="4283075" algn="l"/>
              </a:tabLst>
              <a:defRPr sz="1400">
                <a:solidFill>
                  <a:srgbClr val="414343"/>
                </a:solidFill>
                <a:ea typeface="Noto Sans" panose="020B0502040504020204" pitchFamily="34"/>
                <a:cs typeface="Noto Sans" panose="020B0502040504020204" pitchFamily="34"/>
              </a:defRPr>
            </a:lvl1pPr>
            <a:lvl2pPr indent="-23495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&gt;"/>
              <a:defRPr sz="1600">
                <a:solidFill>
                  <a:srgbClr val="414343"/>
                </a:solidFill>
                <a:ea typeface="ＭＳ Ｐゴシック" charset="-128"/>
              </a:defRPr>
            </a:lvl2pPr>
            <a:lvl3pPr marL="679450" indent="-22225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Char char="-"/>
              <a:defRPr sz="1600">
                <a:solidFill>
                  <a:srgbClr val="414343"/>
                </a:solidFill>
                <a:ea typeface="ＭＳ Ｐゴシック" charset="-128"/>
              </a:defRPr>
            </a:lvl3pPr>
            <a:lvl4pPr marL="914400" indent="-2349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414343"/>
                </a:solidFill>
                <a:ea typeface="ＭＳ Ｐゴシック" charset="-128"/>
              </a:defRPr>
            </a:lvl4pPr>
            <a:lvl5pPr marL="1144588" indent="-2222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414343"/>
                </a:solidFill>
                <a:ea typeface="ＭＳ Ｐゴシック" charset="-128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Utilizar figuras, tablas o texto para presentar los resultados conseguidos.</a:t>
            </a:r>
          </a:p>
        </p:txBody>
      </p:sp>
    </p:spTree>
    <p:extLst>
      <p:ext uri="{BB962C8B-B14F-4D97-AF65-F5344CB8AC3E}">
        <p14:creationId xmlns:p14="http://schemas.microsoft.com/office/powerpoint/2010/main" val="16269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81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Narrow</vt:lpstr>
      <vt:lpstr>Noto Sans</vt:lpstr>
      <vt:lpstr>Office Theme</vt:lpstr>
      <vt:lpstr>think-cell Slide</vt:lpstr>
      <vt:lpstr>Título del caso de uso de inteligencia artificial (generativa, procesamiento de lenguaje natural, modelo predictivo, identificación de pacientes…)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Hernández, Paula</dc:creator>
  <cp:lastModifiedBy>Hernández, Paula</cp:lastModifiedBy>
  <cp:revision>3</cp:revision>
  <dcterms:created xsi:type="dcterms:W3CDTF">2025-04-02T09:47:16Z</dcterms:created>
  <dcterms:modified xsi:type="dcterms:W3CDTF">2025-04-14T14:00:52Z</dcterms:modified>
</cp:coreProperties>
</file>